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32" r:id="rId2"/>
    <p:sldMasterId id="2147483735" r:id="rId3"/>
    <p:sldMasterId id="2147483738" r:id="rId4"/>
    <p:sldMasterId id="2147483741" r:id="rId5"/>
    <p:sldMasterId id="2147483744" r:id="rId6"/>
  </p:sldMasterIdLst>
  <p:notesMasterIdLst>
    <p:notesMasterId r:id="rId26"/>
  </p:notesMasterIdLst>
  <p:sldIdLst>
    <p:sldId id="266" r:id="rId7"/>
    <p:sldId id="259" r:id="rId8"/>
    <p:sldId id="261" r:id="rId9"/>
    <p:sldId id="271" r:id="rId10"/>
    <p:sldId id="267" r:id="rId11"/>
    <p:sldId id="282" r:id="rId12"/>
    <p:sldId id="272" r:id="rId13"/>
    <p:sldId id="273" r:id="rId14"/>
    <p:sldId id="274" r:id="rId15"/>
    <p:sldId id="276" r:id="rId16"/>
    <p:sldId id="278" r:id="rId17"/>
    <p:sldId id="277" r:id="rId18"/>
    <p:sldId id="275" r:id="rId19"/>
    <p:sldId id="281" r:id="rId20"/>
    <p:sldId id="268" r:id="rId21"/>
    <p:sldId id="283" r:id="rId22"/>
    <p:sldId id="280" r:id="rId23"/>
    <p:sldId id="269" r:id="rId24"/>
    <p:sldId id="27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lussvortrag" id="{752080EB-CC82-4FDF-BC1C-4E3AD147C02E}">
          <p14:sldIdLst>
            <p14:sldId id="266"/>
            <p14:sldId id="259"/>
            <p14:sldId id="261"/>
            <p14:sldId id="271"/>
            <p14:sldId id="267"/>
            <p14:sldId id="282"/>
            <p14:sldId id="272"/>
            <p14:sldId id="273"/>
            <p14:sldId id="274"/>
            <p14:sldId id="276"/>
            <p14:sldId id="278"/>
            <p14:sldId id="277"/>
            <p14:sldId id="275"/>
            <p14:sldId id="281"/>
            <p14:sldId id="268"/>
            <p14:sldId id="283"/>
            <p14:sldId id="28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5969" autoAdjust="0"/>
  </p:normalViewPr>
  <p:slideViewPr>
    <p:cSldViewPr snapToGrid="0">
      <p:cViewPr varScale="1">
        <p:scale>
          <a:sx n="144" d="100"/>
          <a:sy n="144" d="100"/>
        </p:scale>
        <p:origin x="792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2858-8A7D-4C86-A3ED-71F90EC02A94}" type="datetimeFigureOut">
              <a:rPr lang="de-DE" smtClean="0"/>
              <a:t>12.02.2023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05B9-B79A-421C-8A1E-A722C200E2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32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4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Bea</a:t>
            </a:r>
            <a:endParaRPr lang="en-AU" dirty="0"/>
          </a:p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0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7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9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77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6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7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79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42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</a:p>
          <a:p>
            <a:r>
              <a:rPr lang="de-DE" dirty="0"/>
              <a:t>Stream – in </a:t>
            </a:r>
            <a:r>
              <a:rPr lang="de-DE" dirty="0" err="1"/>
              <a:t>SerialPlot</a:t>
            </a:r>
            <a:r>
              <a:rPr lang="de-DE" dirty="0"/>
              <a:t> (bring .exe on USB Stick)</a:t>
            </a:r>
          </a:p>
          <a:p>
            <a:r>
              <a:rPr lang="de-DE" dirty="0"/>
              <a:t>Recording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96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57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Thilo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14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4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15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Sven</a:t>
            </a:r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153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93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395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24649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6439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922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51122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840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4992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907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71887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4800" y="2617200"/>
            <a:ext cx="3416400" cy="3416400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3492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38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567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9739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277186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6748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9589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8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72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54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2"/>
          </p:nvPr>
        </p:nvSpPr>
        <p:spPr>
          <a:xfrm>
            <a:off x="6275645" y="1762188"/>
            <a:ext cx="5493600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Formatvorlagen des Textmasters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60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25" y="2615782"/>
            <a:ext cx="3417249" cy="3413326"/>
          </a:xfrm>
          <a:prstGeom prst="rect">
            <a:avLst/>
          </a:prstGeom>
        </p:spPr>
      </p:pic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9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4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33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63" y="994340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711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7" r:id="rId2"/>
    <p:sldLayoutId id="2147483731" r:id="rId3"/>
    <p:sldLayoutId id="2147483753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FD34C3-9FF9-9642-A499-CEEFE3288B2D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C4BB92E-13FB-E046-B983-AD2A593217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34" r:id="rId3"/>
    <p:sldLayoutId id="2147483754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390552-88DD-E346-BAEA-DF4B40978C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7600" y="336003"/>
            <a:ext cx="637536" cy="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9" r:id="rId2"/>
    <p:sldLayoutId id="2147483737" r:id="rId3"/>
    <p:sldLayoutId id="2147483755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Lehrstuhl für Raumfahrttechnik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Fakultät für Luftfahrt, Raumfahrt und Geodäsie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Technische Universität München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0" r:id="rId2"/>
    <p:sldLayoutId id="2147483740" r:id="rId3"/>
    <p:sldLayoutId id="2147483756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EDC3F0-542B-3E46-B736-52051D624A48}"/>
              </a:ext>
            </a:extLst>
          </p:cNvPr>
          <p:cNvSpPr txBox="1"/>
          <p:nvPr userDrawn="1"/>
        </p:nvSpPr>
        <p:spPr>
          <a:xfrm>
            <a:off x="854401" y="324335"/>
            <a:ext cx="10656580" cy="370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Chair of Astronautics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Department of Aerospace and Geodesy</a:t>
            </a:r>
          </a:p>
          <a:p>
            <a:pPr marL="0" marR="0" lvl="0" indent="0" algn="l" defTabSz="121917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Technical University of Munich</a:t>
            </a: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293F8A8-6CB4-A744-A823-A294D3B353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6000" y="316799"/>
            <a:ext cx="355200" cy="355200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94" y="316799"/>
            <a:ext cx="331352" cy="3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1" r:id="rId2"/>
    <p:sldLayoutId id="2147483743" r:id="rId3"/>
    <p:sldLayoutId id="2147483757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pic>
        <p:nvPicPr>
          <p:cNvPr id="13" name="Bild 6">
            <a:extLst>
              <a:ext uri="{FF2B5EF4-FFF2-40B4-BE49-F238E27FC236}">
                <a16:creationId xmlns:a16="http://schemas.microsoft.com/office/drawing/2014/main" id="{9242F1F8-2BCA-7F4B-ADAF-889ECFF6952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217602" y="336003"/>
            <a:ext cx="637537" cy="335999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cs typeface="Arial" charset="0"/>
              </a:rPr>
              <a:t>Praktikum Raumfahrtelektronik | Garching, 14 Feb 2023</a:t>
            </a:r>
            <a:endParaRPr lang="en-US" dirty="0">
              <a:cs typeface="Arial" charset="0"/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e-DE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9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2" r:id="rId2"/>
    <p:sldLayoutId id="2147483746" r:id="rId3"/>
    <p:sldLayoutId id="214748375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9" y="1994624"/>
            <a:ext cx="11345332" cy="1611293"/>
          </a:xfrm>
        </p:spPr>
        <p:txBody>
          <a:bodyPr/>
          <a:lstStyle/>
          <a:p>
            <a:r>
              <a:rPr lang="de-DE" dirty="0"/>
              <a:t>Abschlussvortrag von</a:t>
            </a:r>
          </a:p>
          <a:p>
            <a:r>
              <a:rPr lang="de-DE" dirty="0"/>
              <a:t>Beatriz Mas Sanz, Thilo Witzel and Sven Julius Steinert</a:t>
            </a:r>
          </a:p>
          <a:p>
            <a:br>
              <a:rPr lang="de-DE" dirty="0"/>
            </a:br>
            <a:r>
              <a:rPr lang="de-DE" dirty="0"/>
              <a:t>Garching, 14. Februar 2023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63" y="994340"/>
            <a:ext cx="11345332" cy="770724"/>
          </a:xfrm>
        </p:spPr>
        <p:txBody>
          <a:bodyPr/>
          <a:lstStyle/>
          <a:p>
            <a:r>
              <a:rPr lang="de-DE" dirty="0"/>
              <a:t>Projekt </a:t>
            </a:r>
            <a:r>
              <a:rPr lang="de-DE" dirty="0" err="1"/>
              <a:t>HighPrecisionLVDT</a:t>
            </a:r>
            <a:br>
              <a:rPr lang="de-DE" dirty="0"/>
            </a:br>
            <a:r>
              <a:rPr lang="de-DE" sz="1800" dirty="0"/>
              <a:t>des Praktikums Raumfahrtelektronik im </a:t>
            </a:r>
            <a:r>
              <a:rPr lang="de-DE" sz="1800" dirty="0" err="1"/>
              <a:t>WiSe</a:t>
            </a:r>
            <a:r>
              <a:rPr lang="de-DE" sz="1800" dirty="0"/>
              <a:t> 2022/23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118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PCB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94677E-E3F8-968D-2229-7DDC0CB7C3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9" y="1566033"/>
            <a:ext cx="9095642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Trouble Shooting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8699086D-8302-0D72-E932-BFFD4EA87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26861" r="14950"/>
          <a:stretch/>
        </p:blipFill>
        <p:spPr>
          <a:xfrm>
            <a:off x="1396374" y="1431397"/>
            <a:ext cx="9270124" cy="50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</a:t>
            </a:r>
            <a:r>
              <a:rPr lang="de-DE" dirty="0" err="1"/>
              <a:t>Mounting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955BA-57E5-BDFD-1C99-1B46E65A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0" b="6992"/>
          <a:stretch/>
        </p:blipFill>
        <p:spPr>
          <a:xfrm>
            <a:off x="509002" y="3939009"/>
            <a:ext cx="6096000" cy="22258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312924-5885-2F90-F75C-B400F581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7" b="13082"/>
          <a:stretch/>
        </p:blipFill>
        <p:spPr>
          <a:xfrm>
            <a:off x="509002" y="1864834"/>
            <a:ext cx="6096000" cy="1869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370A92-97B4-4E95-00FC-7A97BFFA2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/>
          <a:stretch/>
        </p:blipFill>
        <p:spPr>
          <a:xfrm>
            <a:off x="6788182" y="2251728"/>
            <a:ext cx="5166586" cy="32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Datenübertragung </a:t>
            </a:r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9B38-9B18-8DDA-7C42-C5B26447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4" y="1670478"/>
            <a:ext cx="7139641" cy="3988127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2BF026-70BD-8EF2-EC25-D4C248D10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22" y="2716870"/>
            <a:ext cx="6285194" cy="3744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2F2CBF7-BBBE-CCB8-11C7-F13F5356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92" y="4704316"/>
            <a:ext cx="3515725" cy="14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3C234E-59F9-6C3B-7576-18F8C0EEC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52" y="1397016"/>
            <a:ext cx="6447692" cy="48357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41B1DB-B0CD-B494-5DA6-FA968B32C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3" y="1394655"/>
            <a:ext cx="9028726" cy="50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B09F086E-DF2E-6B16-8E72-00BD102B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" y="1248514"/>
            <a:ext cx="11098293" cy="538099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2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- Genauigkeit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3AC0E2-FE9D-33B2-E673-6389BD86A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762188"/>
            <a:ext cx="5356579" cy="4699572"/>
          </a:xfrm>
        </p:spPr>
        <p:txBody>
          <a:bodyPr/>
          <a:lstStyle/>
          <a:p>
            <a:r>
              <a:rPr lang="en-GB" dirty="0" err="1"/>
              <a:t>Fehlerquellen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Nichtlinearität</a:t>
            </a:r>
            <a:r>
              <a:rPr lang="en-GB" dirty="0"/>
              <a:t> der </a:t>
            </a:r>
            <a:r>
              <a:rPr lang="en-GB" dirty="0" err="1"/>
              <a:t>Elektronik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max 0.07% </a:t>
            </a:r>
            <a:r>
              <a:rPr lang="en-GB" b="1" dirty="0"/>
              <a:t>LVDT</a:t>
            </a:r>
            <a:r>
              <a:rPr lang="en-GB" dirty="0"/>
              <a:t> (</a:t>
            </a:r>
            <a:r>
              <a:rPr lang="en-GB" dirty="0" err="1"/>
              <a:t>laut</a:t>
            </a:r>
            <a:r>
              <a:rPr lang="en-GB" dirty="0"/>
              <a:t> </a:t>
            </a:r>
            <a:r>
              <a:rPr lang="en-GB" dirty="0" err="1"/>
              <a:t>Kalibrierzertifikat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max 0.05% </a:t>
            </a:r>
            <a:r>
              <a:rPr lang="en-GB" b="1" dirty="0" err="1"/>
              <a:t>Signalkonditionierer</a:t>
            </a:r>
            <a:r>
              <a:rPr lang="en-GB" dirty="0"/>
              <a:t> (</a:t>
            </a:r>
            <a:r>
              <a:rPr lang="en-GB" dirty="0" err="1"/>
              <a:t>laut</a:t>
            </a:r>
            <a:r>
              <a:rPr lang="en-GB" dirty="0"/>
              <a:t> </a:t>
            </a:r>
            <a:r>
              <a:rPr lang="en-GB" dirty="0" err="1"/>
              <a:t>Datenblatt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0.12004% </a:t>
            </a:r>
            <a:r>
              <a:rPr lang="en-GB" dirty="0" err="1"/>
              <a:t>kombiniert</a:t>
            </a:r>
            <a:r>
              <a:rPr lang="en-GB" dirty="0"/>
              <a:t> (±0.00152mm worst-case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Randbereich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kann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b="1" dirty="0" err="1">
                <a:sym typeface="Wingdings" panose="05000000000000000000" pitchFamily="2" charset="2"/>
              </a:rPr>
              <a:t>Kalibrierung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minimiert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br>
              <a:rPr lang="en-GB" dirty="0">
                <a:sym typeface="Wingdings" panose="05000000000000000000" pitchFamily="2" charset="2"/>
              </a:rPr>
            </a:b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ym typeface="Wingdings" panose="05000000000000000000" pitchFamily="2" charset="2"/>
              </a:rPr>
              <a:t>Messrauschen</a:t>
            </a:r>
            <a:r>
              <a:rPr lang="en-GB" dirty="0">
                <a:sym typeface="Wingdings" panose="05000000000000000000" pitchFamily="2" charset="2"/>
              </a:rPr>
              <a:t>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 err="1">
                <a:sym typeface="Wingdings" panose="05000000000000000000" pitchFamily="2" charset="2"/>
              </a:rPr>
              <a:t>Testmessung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l-GR" dirty="0">
                <a:sym typeface="Wingdings" panose="05000000000000000000" pitchFamily="2" charset="2"/>
              </a:rPr>
              <a:t>μ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de-DE" sz="1600" dirty="0"/>
              <a:t>0.15073 mm, 3</a:t>
            </a:r>
            <a:r>
              <a:rPr lang="el-GR" sz="1600" dirty="0"/>
              <a:t>σ</a:t>
            </a:r>
            <a:r>
              <a:rPr lang="de-DE" sz="1600" dirty="0"/>
              <a:t> = ±0.000161 mm</a:t>
            </a:r>
            <a:br>
              <a:rPr lang="de-DE" sz="1600" dirty="0"/>
            </a:br>
            <a:r>
              <a:rPr lang="de-DE" sz="1600" dirty="0"/>
              <a:t>SNR </a:t>
            </a:r>
            <a:r>
              <a:rPr lang="de-DE" dirty="0">
                <a:sym typeface="Wingdings" panose="05000000000000000000" pitchFamily="2" charset="2"/>
              </a:rPr>
              <a:t>= 2813</a:t>
            </a:r>
            <a:br>
              <a:rPr lang="de-DE" sz="1600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Temperaturfehler</a:t>
            </a:r>
            <a:r>
              <a:rPr lang="en-GB" dirty="0"/>
              <a:t> ADC, </a:t>
            </a:r>
            <a:r>
              <a:rPr lang="en-GB" dirty="0" err="1"/>
              <a:t>Signalkonditionierer</a:t>
            </a:r>
            <a:r>
              <a:rPr lang="en-GB" dirty="0"/>
              <a:t>, LVDT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können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Datenblatt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Temperatursensor</a:t>
            </a:r>
            <a:r>
              <a:rPr lang="en-GB" dirty="0">
                <a:sym typeface="Wingdings" panose="05000000000000000000" pitchFamily="2" charset="2"/>
              </a:rPr>
              <a:t> in ADC </a:t>
            </a:r>
            <a:r>
              <a:rPr lang="en-GB" dirty="0" err="1">
                <a:sym typeface="Wingdings" panose="05000000000000000000" pitchFamily="2" charset="2"/>
              </a:rPr>
              <a:t>theoretisch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kompensiert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implementiert</a:t>
            </a:r>
            <a:r>
              <a:rPr lang="en-GB" dirty="0">
                <a:sym typeface="Wingdings" panose="05000000000000000000" pitchFamily="2" charset="2"/>
              </a:rPr>
              <a:t>, da </a:t>
            </a:r>
            <a:r>
              <a:rPr lang="en-GB" dirty="0" err="1">
                <a:sym typeface="Wingdings" panose="05000000000000000000" pitchFamily="2" charset="2"/>
              </a:rPr>
              <a:t>keine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abseits</a:t>
            </a:r>
            <a:r>
              <a:rPr lang="en-GB" dirty="0">
                <a:sym typeface="Wingdings" panose="05000000000000000000" pitchFamily="2" charset="2"/>
              </a:rPr>
              <a:t> von RT </a:t>
            </a:r>
            <a:r>
              <a:rPr lang="en-GB" dirty="0" err="1">
                <a:sym typeface="Wingdings" panose="05000000000000000000" pitchFamily="2" charset="2"/>
              </a:rPr>
              <a:t>vorgesehen</a:t>
            </a:r>
            <a:br>
              <a:rPr lang="en-GB" dirty="0"/>
            </a:br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1C4374F-49E8-9293-17D4-DF00A8D18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2073" y="994335"/>
            <a:ext cx="4554474" cy="45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BEE8BC-8EC9-73A1-3D61-DE465C4D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1" y="860014"/>
            <a:ext cx="11500408" cy="5515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5BBB81-6752-7C09-98C8-235577B2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" y="1086105"/>
            <a:ext cx="10813774" cy="525885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785F106-F534-461F-27AF-090C65B20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629524"/>
              </p:ext>
            </p:extLst>
          </p:nvPr>
        </p:nvGraphicFramePr>
        <p:xfrm>
          <a:off x="7262191" y="3858250"/>
          <a:ext cx="4710877" cy="256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226">
                  <a:extLst>
                    <a:ext uri="{9D8B030D-6E8A-4147-A177-3AD203B41FA5}">
                      <a16:colId xmlns:a16="http://schemas.microsoft.com/office/drawing/2014/main" val="2090037768"/>
                    </a:ext>
                  </a:extLst>
                </a:gridCol>
                <a:gridCol w="1270187">
                  <a:extLst>
                    <a:ext uri="{9D8B030D-6E8A-4147-A177-3AD203B41FA5}">
                      <a16:colId xmlns:a16="http://schemas.microsoft.com/office/drawing/2014/main" val="283631802"/>
                    </a:ext>
                  </a:extLst>
                </a:gridCol>
                <a:gridCol w="2062464">
                  <a:extLst>
                    <a:ext uri="{9D8B030D-6E8A-4147-A177-3AD203B41FA5}">
                      <a16:colId xmlns:a16="http://schemas.microsoft.com/office/drawing/2014/main" val="1206044606"/>
                    </a:ext>
                  </a:extLst>
                </a:gridCol>
              </a:tblGrid>
              <a:tr h="509540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Required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Achieved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24470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Auslenkung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1.27 mm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99993"/>
                  </a:ext>
                </a:extLst>
              </a:tr>
              <a:tr h="374454">
                <a:tc>
                  <a:txBody>
                    <a:bodyPr/>
                    <a:lstStyle/>
                    <a:p>
                      <a:r>
                        <a:rPr lang="de-DE" dirty="0"/>
                        <a:t>Abtastrate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  Hz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 Hz </a:t>
                      </a:r>
                    </a:p>
                    <a:p>
                      <a:pPr algn="r"/>
                      <a:r>
                        <a:rPr lang="de-DE" sz="1100" dirty="0"/>
                        <a:t>(500 Hz </a:t>
                      </a:r>
                      <a:r>
                        <a:rPr lang="de-DE" sz="1100" dirty="0" err="1"/>
                        <a:t>streaming</a:t>
                      </a:r>
                      <a:r>
                        <a:rPr lang="de-DE" sz="1100" dirty="0"/>
                        <a:t>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61162"/>
                  </a:ext>
                </a:extLst>
              </a:tr>
              <a:tr h="5095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Auflösung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± 0.05 mm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±0.00168 mm</a:t>
                      </a:r>
                      <a:br>
                        <a:rPr lang="en-GB" dirty="0"/>
                      </a:br>
                      <a:r>
                        <a:rPr lang="en-GB" sz="1000" dirty="0"/>
                        <a:t>(</a:t>
                      </a:r>
                      <a:r>
                        <a:rPr lang="en-GB" sz="1000" dirty="0" err="1"/>
                        <a:t>momentan</a:t>
                      </a:r>
                      <a:r>
                        <a:rPr lang="en-GB" sz="1000" dirty="0"/>
                        <a:t>)</a:t>
                      </a:r>
                      <a:br>
                        <a:rPr lang="de-DE" sz="1000" dirty="0"/>
                      </a:br>
                      <a:r>
                        <a:rPr lang="el-G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 =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dirty="0"/>
                        <a:t>0.000054</a:t>
                      </a:r>
                      <a:r>
                        <a:rPr lang="de-DE" dirty="0"/>
                        <a:t> mm</a:t>
                      </a:r>
                    </a:p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(theoretisches Limit)</a:t>
                      </a:r>
                      <a:br>
                        <a:rPr lang="de-DE" dirty="0"/>
                      </a:br>
                      <a:r>
                        <a:rPr lang="de-DE" sz="1200" dirty="0"/>
                        <a:t>3</a:t>
                      </a:r>
                      <a:r>
                        <a:rPr lang="el-GR" sz="1200" dirty="0"/>
                        <a:t>σ</a:t>
                      </a:r>
                      <a:r>
                        <a:rPr lang="de-DE" sz="1200" dirty="0"/>
                        <a:t> = 0.000161 mm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3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Kritisches Fazit: 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erreicht?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nicht?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wurde gelernt? </a:t>
            </a:r>
          </a:p>
          <a:p>
            <a:pPr marL="285750" indent="-285750">
              <a:buFontTx/>
              <a:buChar char="-"/>
            </a:pPr>
            <a:r>
              <a:rPr lang="de-DE" dirty="0"/>
              <a:t>Wie kann es weiter gehen?</a:t>
            </a:r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/ Ausblick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Vorführung des Versuchsaufbaus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Live-Demonstration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3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Experiment untersucht Transport von </a:t>
            </a:r>
            <a:r>
              <a:rPr lang="de-DE" dirty="0" err="1"/>
              <a:t>Regolith</a:t>
            </a:r>
            <a:r>
              <a:rPr lang="de-DE" dirty="0"/>
              <a:t> durch Schwingung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Frequenz ist gut messbar, allerdings nicht die Auslenkung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Auslenkung des Aktuators soll vermessen werden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±0.05mm Präzision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100 Hz Abtastrate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de-DE" dirty="0"/>
              <a:t>Datenübertragung an PC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/ Problemstellung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3" name="Grafik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671F773A-BC3C-F794-98A9-C53DD75A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t="2784" r="-627" b="4103"/>
          <a:stretch/>
        </p:blipFill>
        <p:spPr>
          <a:xfrm>
            <a:off x="7152542" y="963562"/>
            <a:ext cx="3397269" cy="54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BD31586-811B-3F28-929E-E0328496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66" y="761500"/>
            <a:ext cx="4043780" cy="3587966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LVDT (Linear Variable Differential Transformer)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induktiver Sensor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uneingeschränkte Lebensdauer durch fehlende Reibung / Kontaktfläche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geringe Nichtlinearität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Genauigkeit nur limitiert durch die Ansteuerung </a:t>
            </a:r>
            <a:br>
              <a:rPr lang="de-DE" dirty="0"/>
            </a:br>
            <a:r>
              <a:rPr lang="de-DE" dirty="0"/>
              <a:t>und die Analog-Digitalwandlung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Sehr gute Wiederholgenauigkeit</a:t>
            </a:r>
          </a:p>
          <a:p>
            <a:pPr marL="461951" lvl="1" indent="-285750">
              <a:buFontTx/>
              <a:buChar char="-"/>
            </a:pPr>
            <a:r>
              <a:rPr lang="de-DE" dirty="0"/>
              <a:t>Messung erfolgt reibungsfrei </a:t>
            </a:r>
            <a:r>
              <a:rPr lang="de-DE" dirty="0">
                <a:sym typeface="Wingdings" panose="05000000000000000000" pitchFamily="2" charset="2"/>
              </a:rPr>
              <a:t> Schwingverhalten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des Experiments wird nicht beeinflusst</a:t>
            </a:r>
            <a:endParaRPr lang="de-DE" dirty="0"/>
          </a:p>
          <a:p>
            <a:pPr marL="461951" lvl="1" indent="-285750">
              <a:buFontTx/>
              <a:buChar char="-"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A8883C-8EFB-A6D5-D348-03D37C52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83" y="4111974"/>
            <a:ext cx="3604464" cy="24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D971854-85D9-4C27-A8ED-270F21506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3" y="1649523"/>
            <a:ext cx="6207369" cy="465552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Entwurf der Schaltung zum Betrieb eines LVDT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Signalkonditionierer</a:t>
            </a:r>
            <a:r>
              <a:rPr lang="de-DE" dirty="0"/>
              <a:t> / Ansteuerung des LVDTs</a:t>
            </a:r>
          </a:p>
          <a:p>
            <a:pPr marL="285750" indent="-285750">
              <a:buFontTx/>
              <a:buChar char="-"/>
            </a:pPr>
            <a:r>
              <a:rPr lang="de-DE" dirty="0"/>
              <a:t>Bi-Polare Stromversorgung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Analog zu Digital Converter (ADC)</a:t>
            </a:r>
          </a:p>
          <a:p>
            <a:pPr marL="285750" indent="-285750">
              <a:buFontTx/>
              <a:buChar char="-"/>
            </a:pPr>
            <a:r>
              <a:rPr lang="de-DE" dirty="0"/>
              <a:t>Mikrocontroller zur Datenübertragung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Lösungsweg / Vorgehensweise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latin typeface="Arial" charset="0"/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3" y="1762188"/>
            <a:ext cx="3952787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Analog Devices AD698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Benötigt</a:t>
            </a:r>
            <a:r>
              <a:rPr lang="en-GB" dirty="0"/>
              <a:t> </a:t>
            </a:r>
            <a:r>
              <a:rPr lang="en-GB" dirty="0" err="1"/>
              <a:t>bipolare</a:t>
            </a:r>
            <a:r>
              <a:rPr lang="en-GB" dirty="0"/>
              <a:t> </a:t>
            </a:r>
            <a:r>
              <a:rPr lang="en-GB" dirty="0" err="1"/>
              <a:t>Spannungsversorgung</a:t>
            </a:r>
            <a:r>
              <a:rPr lang="en-GB" dirty="0"/>
              <a:t> (±15V und GND)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AC-</a:t>
            </a:r>
            <a:r>
              <a:rPr lang="en-GB" dirty="0" err="1"/>
              <a:t>Anregung</a:t>
            </a:r>
            <a:r>
              <a:rPr lang="en-GB" dirty="0"/>
              <a:t> in </a:t>
            </a:r>
            <a:r>
              <a:rPr lang="en-GB" dirty="0" err="1"/>
              <a:t>Primärwindung</a:t>
            </a:r>
            <a:r>
              <a:rPr lang="en-GB" dirty="0"/>
              <a:t> und </a:t>
            </a:r>
            <a:r>
              <a:rPr lang="en-GB" dirty="0" err="1"/>
              <a:t>vergleicht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Antwort</a:t>
            </a:r>
            <a:r>
              <a:rPr lang="en-GB" dirty="0"/>
              <a:t> der </a:t>
            </a:r>
            <a:r>
              <a:rPr lang="en-GB" dirty="0" err="1"/>
              <a:t>Sekundärwindungen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Einstellbare</a:t>
            </a:r>
            <a:r>
              <a:rPr lang="en-GB" dirty="0"/>
              <a:t> interne Filter und </a:t>
            </a:r>
            <a:r>
              <a:rPr lang="en-GB" dirty="0" err="1"/>
              <a:t>Kompensation</a:t>
            </a:r>
            <a:r>
              <a:rPr lang="en-GB" dirty="0"/>
              <a:t> für </a:t>
            </a:r>
            <a:r>
              <a:rPr lang="en-GB" dirty="0" err="1"/>
              <a:t>Phasenverschiebung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Anregung</a:t>
            </a:r>
            <a:r>
              <a:rPr lang="en-GB" dirty="0"/>
              <a:t> und </a:t>
            </a:r>
            <a:r>
              <a:rPr lang="en-GB" dirty="0" err="1"/>
              <a:t>Antwort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Erzeugt</a:t>
            </a:r>
            <a:r>
              <a:rPr lang="en-GB" dirty="0"/>
              <a:t> </a:t>
            </a:r>
            <a:r>
              <a:rPr lang="en-GB" dirty="0" err="1"/>
              <a:t>analoges</a:t>
            </a:r>
            <a:r>
              <a:rPr lang="en-GB" dirty="0"/>
              <a:t>, </a:t>
            </a:r>
            <a:r>
              <a:rPr lang="en-GB" dirty="0" err="1"/>
              <a:t>lineares</a:t>
            </a:r>
            <a:r>
              <a:rPr lang="en-GB" dirty="0"/>
              <a:t> DC </a:t>
            </a:r>
            <a:r>
              <a:rPr lang="en-GB" dirty="0" err="1"/>
              <a:t>Ausgangssignal</a:t>
            </a:r>
            <a:r>
              <a:rPr lang="en-GB" dirty="0"/>
              <a:t> </a:t>
            </a:r>
            <a:r>
              <a:rPr lang="en-GB" dirty="0" err="1"/>
              <a:t>abhängig</a:t>
            </a:r>
            <a:r>
              <a:rPr lang="en-GB" dirty="0"/>
              <a:t> von </a:t>
            </a:r>
            <a:r>
              <a:rPr lang="en-GB" dirty="0" err="1"/>
              <a:t>Auslenkung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Einstellungen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passiven</a:t>
            </a:r>
            <a:r>
              <a:rPr lang="en-GB" dirty="0"/>
              <a:t> </a:t>
            </a:r>
            <a:r>
              <a:rPr lang="en-GB" dirty="0" err="1"/>
              <a:t>Bauelementen</a:t>
            </a:r>
            <a:r>
              <a:rPr lang="en-GB" dirty="0"/>
              <a:t> </a:t>
            </a:r>
            <a:r>
              <a:rPr lang="en-GB" dirty="0" err="1"/>
              <a:t>vorgenommen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C000E1-D8FF-109B-E56E-01FBEE6E5E4D}"/>
              </a:ext>
            </a:extLst>
          </p:cNvPr>
          <p:cNvGrpSpPr/>
          <p:nvPr/>
        </p:nvGrpSpPr>
        <p:grpSpPr>
          <a:xfrm>
            <a:off x="4450395" y="2471417"/>
            <a:ext cx="7567433" cy="4001897"/>
            <a:chOff x="3714750" y="1762188"/>
            <a:chExt cx="8254019" cy="43649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9468CC4-3759-F6E9-EFD6-BBDF80244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57" b="51011"/>
            <a:stretch/>
          </p:blipFill>
          <p:spPr>
            <a:xfrm>
              <a:off x="3714750" y="1762188"/>
              <a:ext cx="8254019" cy="436498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5257E0-C718-CA7D-9509-484578490101}"/>
                </a:ext>
              </a:extLst>
            </p:cNvPr>
            <p:cNvGrpSpPr/>
            <p:nvPr/>
          </p:nvGrpSpPr>
          <p:grpSpPr>
            <a:xfrm>
              <a:off x="8629284" y="3836355"/>
              <a:ext cx="851600" cy="309383"/>
              <a:chOff x="8629284" y="3836355"/>
              <a:chExt cx="851600" cy="30938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289F6A-0FD1-25B4-E183-088134699E72}"/>
                  </a:ext>
                </a:extLst>
              </p:cNvPr>
              <p:cNvSpPr/>
              <p:nvPr/>
            </p:nvSpPr>
            <p:spPr>
              <a:xfrm>
                <a:off x="8978995" y="3836355"/>
                <a:ext cx="501889" cy="30938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4B0CA5-3510-AE69-EC8A-70B84B1270E8}"/>
                  </a:ext>
                </a:extLst>
              </p:cNvPr>
              <p:cNvSpPr txBox="1"/>
              <p:nvPr/>
            </p:nvSpPr>
            <p:spPr>
              <a:xfrm>
                <a:off x="8629284" y="3905346"/>
                <a:ext cx="448841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Anregung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71752F-0359-C8CA-F11D-24812B6659D4}"/>
                </a:ext>
              </a:extLst>
            </p:cNvPr>
            <p:cNvGrpSpPr/>
            <p:nvPr/>
          </p:nvGrpSpPr>
          <p:grpSpPr>
            <a:xfrm>
              <a:off x="11454063" y="4736298"/>
              <a:ext cx="207327" cy="585097"/>
              <a:chOff x="11454063" y="4736298"/>
              <a:chExt cx="207327" cy="58509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6884DC3-C1D8-3191-3B6B-E89E39B909BB}"/>
                  </a:ext>
                </a:extLst>
              </p:cNvPr>
              <p:cNvCxnSpPr/>
              <p:nvPr/>
            </p:nvCxnSpPr>
            <p:spPr>
              <a:xfrm>
                <a:off x="11454063" y="4743880"/>
                <a:ext cx="0" cy="57751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7D9D4D-F591-7804-0759-C7283FA44E60}"/>
                  </a:ext>
                </a:extLst>
              </p:cNvPr>
              <p:cNvSpPr txBox="1"/>
              <p:nvPr/>
            </p:nvSpPr>
            <p:spPr>
              <a:xfrm rot="16200000">
                <a:off x="11304529" y="4964534"/>
                <a:ext cx="585097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800" dirty="0">
                    <a:solidFill>
                      <a:schemeClr val="bg1"/>
                    </a:solidFill>
                    <a:latin typeface="+mn-lt"/>
                  </a:rPr>
                  <a:t>DC </a:t>
                </a:r>
                <a:r>
                  <a:rPr lang="en-GB" sz="800" dirty="0" err="1">
                    <a:solidFill>
                      <a:schemeClr val="bg1"/>
                    </a:solidFill>
                    <a:latin typeface="+mn-lt"/>
                  </a:rPr>
                  <a:t>Ausgang</a:t>
                </a:r>
                <a:endParaRPr lang="en-DE" sz="8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CD83C-A1CF-70DC-BE94-852983B9C362}"/>
                </a:ext>
              </a:extLst>
            </p:cNvPr>
            <p:cNvSpPr txBox="1"/>
            <p:nvPr/>
          </p:nvSpPr>
          <p:spPr>
            <a:xfrm>
              <a:off x="6192325" y="4893530"/>
              <a:ext cx="876736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Offset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Ausgang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3E3C6D-0394-EC39-BCBD-10DFA99FA32D}"/>
                </a:ext>
              </a:extLst>
            </p:cNvPr>
            <p:cNvSpPr txBox="1"/>
            <p:nvPr/>
          </p:nvSpPr>
          <p:spPr>
            <a:xfrm>
              <a:off x="6192325" y="4515615"/>
              <a:ext cx="876738" cy="140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Urms</a:t>
              </a:r>
              <a:r>
                <a:rPr lang="en-GB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Anregung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6AA827-27CB-D5DA-B4AC-1F3F0F23CAA5}"/>
                </a:ext>
              </a:extLst>
            </p:cNvPr>
            <p:cNvSpPr txBox="1"/>
            <p:nvPr/>
          </p:nvSpPr>
          <p:spPr>
            <a:xfrm>
              <a:off x="9332090" y="3350246"/>
              <a:ext cx="436017" cy="1286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800" dirty="0" err="1">
                  <a:solidFill>
                    <a:schemeClr val="bg1"/>
                  </a:solidFill>
                  <a:latin typeface="+mn-lt"/>
                </a:rPr>
                <a:t>Frequenz</a:t>
              </a:r>
              <a:endParaRPr lang="en-DE" sz="800" dirty="0" err="1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EB56CC0-7424-B4E2-769E-EA965EDC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085" y="911809"/>
            <a:ext cx="2606432" cy="1540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D1E32B-5F55-9B55-A9EB-D322A7F78B3B}"/>
              </a:ext>
            </a:extLst>
          </p:cNvPr>
          <p:cNvSpPr txBox="1"/>
          <p:nvPr/>
        </p:nvSpPr>
        <p:spPr>
          <a:xfrm>
            <a:off x="9276749" y="3029360"/>
            <a:ext cx="803809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>
                <a:solidFill>
                  <a:schemeClr val="bg1"/>
                </a:solidFill>
                <a:latin typeface="+mn-lt"/>
              </a:rPr>
              <a:t>Gain </a:t>
            </a:r>
            <a:r>
              <a:rPr lang="en-GB" sz="800" dirty="0" err="1">
                <a:solidFill>
                  <a:schemeClr val="bg1"/>
                </a:solidFill>
                <a:latin typeface="+mn-lt"/>
              </a:rPr>
              <a:t>Ausgang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FEF5F-BCA7-FFF4-89A9-88B53956C6DF}"/>
              </a:ext>
            </a:extLst>
          </p:cNvPr>
          <p:cNvSpPr txBox="1"/>
          <p:nvPr/>
        </p:nvSpPr>
        <p:spPr>
          <a:xfrm>
            <a:off x="7106578" y="6094756"/>
            <a:ext cx="1127533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800" dirty="0" err="1">
                <a:solidFill>
                  <a:schemeClr val="bg1"/>
                </a:solidFill>
                <a:latin typeface="+mn-lt"/>
              </a:rPr>
              <a:t>Spannungsversorgung</a:t>
            </a:r>
            <a:endParaRPr lang="en-DE" sz="8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817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5670546" cy="4699572"/>
          </a:xfrm>
        </p:spPr>
        <p:txBody>
          <a:bodyPr/>
          <a:lstStyle/>
          <a:p>
            <a:r>
              <a:rPr lang="en-GB" dirty="0" err="1"/>
              <a:t>Schaltungsauslegung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AD698 </a:t>
            </a:r>
            <a:r>
              <a:rPr lang="en-GB" dirty="0" err="1"/>
              <a:t>Datenblatt</a:t>
            </a:r>
            <a:r>
              <a:rPr lang="en-GB" dirty="0"/>
              <a:t>, Inputs LVDT: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Sensitivität</a:t>
            </a:r>
            <a:r>
              <a:rPr lang="en-GB" dirty="0"/>
              <a:t> S = 228 mV/V/mm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Auslenkung</a:t>
            </a:r>
            <a:r>
              <a:rPr lang="en-GB" dirty="0"/>
              <a:t> d = 2.54 mm (±1.27 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Anregung</a:t>
            </a:r>
            <a:r>
              <a:rPr lang="en-GB" dirty="0"/>
              <a:t> 3 </a:t>
            </a:r>
            <a:r>
              <a:rPr lang="en-GB" dirty="0" err="1"/>
              <a:t>V</a:t>
            </a:r>
            <a:r>
              <a:rPr lang="en-GB" baseline="-25000" dirty="0" err="1"/>
              <a:t>rms</a:t>
            </a:r>
            <a:r>
              <a:rPr lang="en-GB" dirty="0"/>
              <a:t> / 3.5kHz </a:t>
            </a:r>
          </a:p>
          <a:p>
            <a:r>
              <a:rPr lang="en-GB" dirty="0"/>
              <a:t>Inputs </a:t>
            </a:r>
            <a:r>
              <a:rPr lang="en-GB" dirty="0" err="1"/>
              <a:t>Digitalschaltung</a:t>
            </a:r>
            <a:r>
              <a:rPr lang="en-GB" dirty="0"/>
              <a:t> / ADC: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DC Range: 0 V</a:t>
            </a:r>
            <a:r>
              <a:rPr lang="en-GB" baseline="-25000" dirty="0"/>
              <a:t>DC</a:t>
            </a:r>
            <a:r>
              <a:rPr lang="en-GB" dirty="0"/>
              <a:t> &lt; </a:t>
            </a:r>
            <a:r>
              <a:rPr lang="en-GB" dirty="0" err="1"/>
              <a:t>U</a:t>
            </a:r>
            <a:r>
              <a:rPr lang="en-GB" baseline="-25000" dirty="0" err="1"/>
              <a:t>out</a:t>
            </a:r>
            <a:r>
              <a:rPr lang="en-GB" dirty="0"/>
              <a:t> &lt; 5 V</a:t>
            </a:r>
            <a:r>
              <a:rPr lang="en-GB" baseline="-25000" dirty="0"/>
              <a:t>DC </a:t>
            </a:r>
            <a:r>
              <a:rPr lang="en-GB" dirty="0"/>
              <a:t>| U</a:t>
            </a:r>
            <a:r>
              <a:rPr lang="en-GB" baseline="-25000" dirty="0"/>
              <a:t>OS</a:t>
            </a:r>
            <a:r>
              <a:rPr lang="en-GB" dirty="0"/>
              <a:t> = 2.5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C1 und R1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der </a:t>
            </a:r>
            <a:r>
              <a:rPr lang="en-GB" dirty="0" err="1"/>
              <a:t>Anregung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 und R3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Einstellung</a:t>
            </a:r>
            <a:r>
              <a:rPr lang="en-GB" dirty="0"/>
              <a:t> des </a:t>
            </a:r>
            <a:r>
              <a:rPr lang="en-GB" dirty="0" err="1"/>
              <a:t>Ausgangs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LVDT Sensorschnittstelle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28C0BE-F31F-006B-50AA-9F3D77D9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929" y="1269679"/>
            <a:ext cx="2354617" cy="717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48E7E8-9179-D62F-BB73-422B2049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55" y="1987550"/>
            <a:ext cx="4092491" cy="6671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E246D-AF5D-99BC-6A5D-B22DEAD62D61}"/>
              </a:ext>
            </a:extLst>
          </p:cNvPr>
          <p:cNvGrpSpPr/>
          <p:nvPr/>
        </p:nvGrpSpPr>
        <p:grpSpPr>
          <a:xfrm>
            <a:off x="4569811" y="3831438"/>
            <a:ext cx="3639058" cy="2286319"/>
            <a:chOff x="618871" y="4085332"/>
            <a:chExt cx="3639058" cy="22863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150A84-B173-FE65-9B71-71CD2DF9AA64}"/>
                </a:ext>
              </a:extLst>
            </p:cNvPr>
            <p:cNvGrpSpPr/>
            <p:nvPr/>
          </p:nvGrpSpPr>
          <p:grpSpPr>
            <a:xfrm>
              <a:off x="618871" y="4085332"/>
              <a:ext cx="3639058" cy="2286319"/>
              <a:chOff x="618871" y="4085332"/>
              <a:chExt cx="3639058" cy="228631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F9D0865-C1A3-739A-4256-1382B9EB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871" y="4085332"/>
                <a:ext cx="3639058" cy="2286319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18273F-9C75-54DD-8D79-F679512EFE3A}"/>
                  </a:ext>
                </a:extLst>
              </p:cNvPr>
              <p:cNvSpPr/>
              <p:nvPr/>
            </p:nvSpPr>
            <p:spPr>
              <a:xfrm>
                <a:off x="1457325" y="5038725"/>
                <a:ext cx="328613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3D6CDC-03AD-7A64-5C6A-75FDF682B925}"/>
                  </a:ext>
                </a:extLst>
              </p:cNvPr>
              <p:cNvSpPr/>
              <p:nvPr/>
            </p:nvSpPr>
            <p:spPr>
              <a:xfrm>
                <a:off x="869157" y="5143500"/>
                <a:ext cx="371476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DE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32EC4D-D018-493C-136C-EF6BA67117D8}"/>
                  </a:ext>
                </a:extLst>
              </p:cNvPr>
              <p:cNvSpPr/>
              <p:nvPr/>
            </p:nvSpPr>
            <p:spPr>
              <a:xfrm>
                <a:off x="2552304" y="5143500"/>
                <a:ext cx="1626789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F96062-926A-519F-F37A-1DEC5771B150}"/>
                  </a:ext>
                </a:extLst>
              </p:cNvPr>
              <p:cNvSpPr/>
              <p:nvPr/>
            </p:nvSpPr>
            <p:spPr>
              <a:xfrm>
                <a:off x="663179" y="5137194"/>
                <a:ext cx="821927" cy="245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-1.27mm</a:t>
                </a:r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09F21F-1032-F86B-5D67-46773AF1C32E}"/>
                </a:ext>
              </a:extLst>
            </p:cNvPr>
            <p:cNvSpPr/>
            <p:nvPr/>
          </p:nvSpPr>
          <p:spPr>
            <a:xfrm>
              <a:off x="1562101" y="4705848"/>
              <a:ext cx="416632" cy="245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+5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7C39FCD-5754-F840-E79A-A6DB98E1C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190" y="2892316"/>
            <a:ext cx="4144356" cy="33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dirty="0"/>
              <a:t>Details zur Entwickelten Hardware und Software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Datenblätter</a:t>
            </a:r>
          </a:p>
          <a:p>
            <a:pPr marL="285750" indent="-285750">
              <a:buFontTx/>
              <a:buChar char="-"/>
            </a:pPr>
            <a:r>
              <a:rPr lang="de-DE" dirty="0"/>
              <a:t>Blockdiagramm mit Komponenten und Schnittstellen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Schaltpläne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Auslegungsberechnungen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Power Supply Unit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r="-128" b="51011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de-DE" b="1" dirty="0"/>
              <a:t>ADS1220</a:t>
            </a:r>
          </a:p>
          <a:p>
            <a:endParaRPr lang="de-DE" b="1" dirty="0"/>
          </a:p>
          <a:p>
            <a:pPr marL="285750" indent="-285750">
              <a:buFontTx/>
              <a:buChar char="-"/>
            </a:pPr>
            <a:r>
              <a:rPr lang="de-DE" dirty="0"/>
              <a:t>24-bit ADC </a:t>
            </a:r>
            <a:r>
              <a:rPr lang="de-DE" sz="1200" dirty="0"/>
              <a:t>(20-bit rauschfrei)</a:t>
            </a:r>
            <a:endParaRPr lang="de-DE" dirty="0"/>
          </a:p>
          <a:p>
            <a:pPr lvl="1" indent="0">
              <a:buNone/>
            </a:pPr>
            <a:r>
              <a:rPr lang="de-DE" sz="1200" dirty="0"/>
              <a:t>   [ 0 – 1,048,575 ]</a:t>
            </a:r>
          </a:p>
          <a:p>
            <a:pPr lvl="1" indent="0">
              <a:buNone/>
            </a:pPr>
            <a:r>
              <a:rPr lang="de-DE" sz="1200" dirty="0"/>
              <a:t>   [ 0 – 5000 mV ]       ~ 0.0048 mV / </a:t>
            </a:r>
            <a:r>
              <a:rPr lang="de-DE" sz="1200" dirty="0" err="1"/>
              <a:t>step</a:t>
            </a:r>
            <a:endParaRPr lang="de-DE" sz="1200" dirty="0"/>
          </a:p>
          <a:p>
            <a:pPr lvl="1" indent="0">
              <a:buNone/>
            </a:pPr>
            <a:r>
              <a:rPr lang="de-DE" sz="1200" dirty="0"/>
              <a:t>   [ -1.27 – 1.27 mm ]      ~  2.4 </a:t>
            </a:r>
            <a:r>
              <a:rPr lang="de-DE" sz="1200" dirty="0" err="1"/>
              <a:t>nm</a:t>
            </a:r>
            <a:r>
              <a:rPr lang="de-DE" sz="1200" dirty="0"/>
              <a:t> / </a:t>
            </a:r>
            <a:r>
              <a:rPr lang="de-DE" sz="1200" dirty="0" err="1"/>
              <a:t>step</a:t>
            </a:r>
            <a:endParaRPr lang="de-DE" sz="1200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Low </a:t>
            </a:r>
            <a:r>
              <a:rPr lang="de-DE" dirty="0" err="1"/>
              <a:t>noise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bis zu 2k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second</a:t>
            </a:r>
            <a:endParaRPr lang="de-DE" dirty="0"/>
          </a:p>
          <a:p>
            <a:pPr marL="0" lvl="1" indent="0">
              <a:buNone/>
            </a:pPr>
            <a:r>
              <a:rPr lang="de-DE" dirty="0"/>
              <a:t>     </a:t>
            </a:r>
            <a:r>
              <a:rPr lang="de-DE" sz="1200" dirty="0"/>
              <a:t>1k SPS (Normal Mode)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SPI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Integrierter </a:t>
            </a:r>
            <a:r>
              <a:rPr lang="de-DE" dirty="0" err="1"/>
              <a:t>Gain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Temperatur Sensor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Komfortable Bibliothek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Analog </a:t>
            </a:r>
            <a:r>
              <a:rPr lang="de-DE" dirty="0" err="1"/>
              <a:t>to</a:t>
            </a:r>
            <a:r>
              <a:rPr lang="de-DE" dirty="0"/>
              <a:t> Digital Converter (ADC)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dirty="0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t="50789" r="50430" b="222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25454" y="1762188"/>
            <a:ext cx="3038715" cy="4699572"/>
          </a:xfrm>
        </p:spPr>
        <p:txBody>
          <a:bodyPr/>
          <a:lstStyle/>
          <a:p>
            <a:r>
              <a:rPr lang="en-AU" b="1" dirty="0"/>
              <a:t>ESP32-S3</a:t>
            </a:r>
            <a:r>
              <a:rPr lang="en-AU" dirty="0"/>
              <a:t>-DevKitC-1-N8 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WiFi, Bluetooth, 2x </a:t>
            </a:r>
            <a:r>
              <a:rPr lang="de-DE" b="1" dirty="0"/>
              <a:t>USB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240 MHz </a:t>
            </a:r>
            <a:r>
              <a:rPr lang="de-DE" dirty="0" err="1"/>
              <a:t>clock</a:t>
            </a:r>
            <a:r>
              <a:rPr lang="de-DE" dirty="0"/>
              <a:t> </a:t>
            </a:r>
            <a:r>
              <a:rPr lang="de-DE" dirty="0" err="1"/>
              <a:t>speed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Octal</a:t>
            </a:r>
            <a:r>
              <a:rPr lang="de-DE" dirty="0"/>
              <a:t> SPI</a:t>
            </a:r>
          </a:p>
          <a:p>
            <a:pPr marL="285750" indent="-285750">
              <a:buFontTx/>
              <a:buChar char="-"/>
            </a:pPr>
            <a:r>
              <a:rPr lang="de-DE" dirty="0"/>
              <a:t>8 MB Flash</a:t>
            </a:r>
          </a:p>
          <a:p>
            <a:pPr marL="285750" indent="-285750">
              <a:buFontTx/>
              <a:buChar char="-"/>
            </a:pPr>
            <a:r>
              <a:rPr lang="en-AU" dirty="0"/>
              <a:t>512 KB SRAM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 – Mikrocontroller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A05DF-0094-4B6B-8E3A-221282C2798D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prstClr val="black"/>
                </a:solidFill>
                <a:cs typeface="Arial" charset="0"/>
              </a:rPr>
              <a:t>Praktikum Raumfahrtelektronik | Garching, 14 Feb 2023</a:t>
            </a: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468CC4-3759-F6E9-EFD6-BBDF80244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50622" r="-48" b="389"/>
          <a:stretch/>
        </p:blipFill>
        <p:spPr>
          <a:xfrm>
            <a:off x="3714750" y="1762188"/>
            <a:ext cx="8254019" cy="43649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83F45F-E5E8-B25E-DE24-612CE7C4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4" y="4111974"/>
            <a:ext cx="8001411" cy="10859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028936B-A709-8C52-0891-A4E84B33C1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19"/>
          <a:stretch/>
        </p:blipFill>
        <p:spPr>
          <a:xfrm>
            <a:off x="414883" y="5336588"/>
            <a:ext cx="8011982" cy="1054154"/>
          </a:xfrm>
          <a:prstGeom prst="rect">
            <a:avLst/>
          </a:prstGeom>
        </p:spPr>
      </p:pic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7339F0BE-652A-EDE4-ABB2-DC34B5EEC59B}"/>
              </a:ext>
            </a:extLst>
          </p:cNvPr>
          <p:cNvSpPr txBox="1">
            <a:spLocks/>
          </p:cNvSpPr>
          <p:nvPr/>
        </p:nvSpPr>
        <p:spPr>
          <a:xfrm>
            <a:off x="9760059" y="3939645"/>
            <a:ext cx="1946380" cy="2249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01" indent="-176201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38" indent="-184138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23" indent="-177786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22" indent="-17620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8" indent="-228584" algn="l" defTabSz="9143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solidFill>
                  <a:schemeClr val="bg1"/>
                </a:solidFill>
              </a:rPr>
              <a:t>Software Modes</a:t>
            </a:r>
          </a:p>
          <a:p>
            <a:r>
              <a:rPr lang="en-AU" sz="1200" dirty="0">
                <a:solidFill>
                  <a:schemeClr val="bg1"/>
                </a:solidFill>
              </a:rPr>
              <a:t>Controlled via Serial COM</a:t>
            </a:r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AU" dirty="0">
                <a:solidFill>
                  <a:schemeClr val="bg1"/>
                </a:solidFill>
              </a:rPr>
              <a:t>Record (200 SPS)</a:t>
            </a:r>
          </a:p>
          <a:p>
            <a:pPr marL="285750" indent="-285750">
              <a:buFontTx/>
              <a:buChar char="-"/>
            </a:pPr>
            <a:r>
              <a:rPr lang="en-AU" dirty="0">
                <a:solidFill>
                  <a:schemeClr val="bg1"/>
                </a:solidFill>
              </a:rPr>
              <a:t>Stream (500 SPS)</a:t>
            </a:r>
          </a:p>
          <a:p>
            <a:pPr marL="285750" indent="-285750">
              <a:buFontTx/>
              <a:buChar char="-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6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16:9 Weiss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0EC5A69F-C612-462E-88CC-51055E70603D}"/>
    </a:ext>
  </a:extLst>
</a:theme>
</file>

<file path=ppt/theme/theme2.xml><?xml version="1.0" encoding="utf-8"?>
<a:theme xmlns:a="http://schemas.openxmlformats.org/drawingml/2006/main" name="16:9 Whit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F3DA6B91-CBB8-4A60-986F-98E900F35873}"/>
    </a:ext>
  </a:extLst>
</a:theme>
</file>

<file path=ppt/theme/theme3.xml><?xml version="1.0" encoding="utf-8"?>
<a:theme xmlns:a="http://schemas.openxmlformats.org/drawingml/2006/main" name="16:9 Whit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B68BDC4-63C7-4551-A9E0-043465EE3B96}"/>
    </a:ext>
  </a:extLst>
</a:theme>
</file>

<file path=ppt/theme/theme4.xml><?xml version="1.0" encoding="utf-8"?>
<a:theme xmlns:a="http://schemas.openxmlformats.org/drawingml/2006/main" name="16:9 Blau Deutsc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0009DD3-8F99-42E6-889C-F92DCE5C6CC4}"/>
    </a:ext>
  </a:extLst>
</a:theme>
</file>

<file path=ppt/theme/theme5.xml><?xml version="1.0" encoding="utf-8"?>
<a:theme xmlns:a="http://schemas.openxmlformats.org/drawingml/2006/main" name="16:9 Blue English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6663B6B4-A13F-442C-8C9D-D344CC71F35B}"/>
    </a:ext>
  </a:extLst>
</a:theme>
</file>

<file path=ppt/theme/theme6.xml><?xml version="1.0" encoding="utf-8"?>
<a:theme xmlns:a="http://schemas.openxmlformats.org/drawingml/2006/main" name="16:9 Blue Clean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42BADACD-7534-4B84-9245-2E83C4816B20}" vid="{74E9C5A3-F62C-45B4-9863-C49DA5BA24F4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TUM_LRG_LRT_16-9_DE_EN</Template>
  <TotalTime>0</TotalTime>
  <Words>806</Words>
  <Application>Microsoft Office PowerPoint</Application>
  <PresentationFormat>Breitbild</PresentationFormat>
  <Paragraphs>206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Arial</vt:lpstr>
      <vt:lpstr>Calibri</vt:lpstr>
      <vt:lpstr>Symbol</vt:lpstr>
      <vt:lpstr>16:9 Weiss Deutsch</vt:lpstr>
      <vt:lpstr>16:9 White English</vt:lpstr>
      <vt:lpstr>16:9 White Clean</vt:lpstr>
      <vt:lpstr>16:9 Blau Deutsch</vt:lpstr>
      <vt:lpstr>16:9 Blue English</vt:lpstr>
      <vt:lpstr>16:9 Blue Clean</vt:lpstr>
      <vt:lpstr>Projekt HighPrecisionLVDT des Praktikums Raumfahrtelektronik im WiSe 2022/23</vt:lpstr>
      <vt:lpstr>Aufgabe / Problemstellung</vt:lpstr>
      <vt:lpstr>Lösungsweg / Vorgehensweise</vt:lpstr>
      <vt:lpstr>Lösungsweg / Vorgehensweise</vt:lpstr>
      <vt:lpstr>Technische Umsetzung – LVDT Sensorschnittstelle</vt:lpstr>
      <vt:lpstr>Technische Umsetzung – LVDT Sensorschnittstelle</vt:lpstr>
      <vt:lpstr>Technische Umsetzung – Power Supply Unit</vt:lpstr>
      <vt:lpstr>Technische Umsetzung – Analog to Digital Converter (ADC)</vt:lpstr>
      <vt:lpstr>Technische Umsetzung – Mikrocontroller</vt:lpstr>
      <vt:lpstr>Technische Umsetzung – PCB</vt:lpstr>
      <vt:lpstr>Technische Umsetzung – Trouble Shooting</vt:lpstr>
      <vt:lpstr>Technische Umsetzung – Mounting</vt:lpstr>
      <vt:lpstr>Technische Umsetzung – Datenübertragung Application</vt:lpstr>
      <vt:lpstr>Ergebnisse</vt:lpstr>
      <vt:lpstr>Ergebnisse</vt:lpstr>
      <vt:lpstr>Ergebnisse - Genauigkeit</vt:lpstr>
      <vt:lpstr>PowerPoint-Präsentation</vt:lpstr>
      <vt:lpstr>Fazit / Ausblick</vt:lpstr>
      <vt:lpstr>Live-Demonstration</vt:lpstr>
    </vt:vector>
  </TitlesOfParts>
  <Company>TUM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&lt;PROJEKTNAME&gt; des Praktikums Raumfahrtelektronik im WiSe 2019/20</dc:title>
  <dc:creator>Martin Dziura</dc:creator>
  <cp:lastModifiedBy>Sven Steinert</cp:lastModifiedBy>
  <cp:revision>27</cp:revision>
  <dcterms:created xsi:type="dcterms:W3CDTF">2020-01-29T09:31:26Z</dcterms:created>
  <dcterms:modified xsi:type="dcterms:W3CDTF">2023-02-12T22:30:12Z</dcterms:modified>
</cp:coreProperties>
</file>